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1"/>
  </p:notesMasterIdLst>
  <p:handoutMasterIdLst>
    <p:handoutMasterId r:id="rId12"/>
  </p:handoutMasterIdLst>
  <p:sldIdLst>
    <p:sldId id="274" r:id="rId3"/>
    <p:sldId id="273" r:id="rId4"/>
    <p:sldId id="269" r:id="rId5"/>
    <p:sldId id="262" r:id="rId6"/>
    <p:sldId id="27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3FACB-62A4-41CF-8BA0-8E33DAEBFFBA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FF5E1-3FC9-49F9-9010-E230B042C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64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65E86-1143-4070-A434-7F897F1D5BE2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50DD1-157F-40B4-884D-FD358FC42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1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46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9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211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26518-2034-4F90-93F7-04961929535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B358E-BD59-45FE-9B62-12A62A65274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65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A1AF9-1FFD-4933-BACF-EA20159DE0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BFE7-AA0C-4E8C-A3CF-EBA6D5E7121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328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1E018-33CD-4698-9217-DA5BD7D4E2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2F449-8CF9-4879-A5A9-6D3CE7A5531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2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CCCC5-5972-4E34-BEEE-E1A91F5C86A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9843-C1E8-4FFC-A676-5B4CAE19DC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31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3233-A766-48A1-8605-6B0ABE0A178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4FB93-C209-4472-B199-0BE8039119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952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60994-4FCE-40EA-AE19-7A96082179B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F77BB-99E1-4D8C-BA01-3B0554CFB41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565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46BC1-388F-4746-A1FF-F8232310BEA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B21C3-DC7E-4EA9-A372-A6ECB3CA5EC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014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1605-A488-4828-B7C7-36AD1422367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18EB3-3E2D-4E57-B8AB-158D0643B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72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8806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3E151-67AB-47D8-918E-4972F097CFE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96DA-CD30-4D52-BE87-30D49EC01B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842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49B78-A6F8-431E-A092-3CF445E5E29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7B8C-E271-4069-96CB-EFBA85D4EB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23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E1453-270A-4CC9-AF1E-00701B629C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4E5AC-1736-4E07-A688-463628B71DD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33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7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5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22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10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0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2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30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3/16/2018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8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2D57F0-EDC3-431E-AD74-ED93B43C25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D0BB3B-3565-4353-8E3F-E7A18173992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77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0782" y="228600"/>
            <a:ext cx="9144000" cy="10668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2400" dirty="0" smtClean="0">
                <a:solidFill>
                  <a:srgbClr val="00B050"/>
                </a:solidFill>
              </a:rPr>
              <a:t>Me llamo ___________________ 		Clase 801</a:t>
            </a:r>
            <a:br>
              <a:rPr lang="en-US" altLang="en-US" sz="2400" dirty="0" smtClean="0">
                <a:solidFill>
                  <a:srgbClr val="00B050"/>
                </a:solidFill>
              </a:rPr>
            </a:br>
            <a:r>
              <a:rPr lang="en-US" altLang="en-US" sz="2400" dirty="0" smtClean="0">
                <a:solidFill>
                  <a:srgbClr val="00B050"/>
                </a:solidFill>
              </a:rPr>
              <a:t>La fecha es el 19 de MARZO del 2018</a:t>
            </a:r>
            <a:endParaRPr lang="en-US" alt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170708"/>
            <a:ext cx="9144000" cy="56110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62: </a:t>
            </a:r>
            <a:r>
              <a:rPr lang="es-ES_tradnl" altLang="en-US" sz="2800" b="0" dirty="0" smtClean="0">
                <a:solidFill>
                  <a:srgbClr val="000000"/>
                </a:solidFill>
              </a:rPr>
              <a:t>¿Como continuamos para el Examen de la Unidad 4 del JUEVES?</a:t>
            </a:r>
          </a:p>
          <a:p>
            <a:r>
              <a:rPr lang="en-US" sz="2800" b="0" dirty="0" smtClean="0">
                <a:solidFill>
                  <a:srgbClr val="7030A0"/>
                </a:solidFill>
              </a:rPr>
              <a:t>L.O: to review for the unit exam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spcAft>
                <a:spcPts val="0"/>
              </a:spcAft>
              <a:defRPr/>
            </a:pPr>
            <a:r>
              <a:rPr lang="es-ES_tradnl" altLang="en-US" sz="2800" dirty="0" smtClean="0">
                <a:solidFill>
                  <a:srgbClr val="FFC000"/>
                </a:solidFill>
              </a:rPr>
              <a:t>I-</a:t>
            </a:r>
            <a:r>
              <a:rPr lang="es-ES_tradnl" altLang="en-US" sz="2800" b="0" dirty="0" smtClean="0">
                <a:solidFill>
                  <a:srgbClr val="FFC000"/>
                </a:solidFill>
              </a:rPr>
              <a:t> </a:t>
            </a:r>
            <a:r>
              <a:rPr lang="es-ES" sz="2800" b="0" dirty="0">
                <a:solidFill>
                  <a:srgbClr val="000000"/>
                </a:solidFill>
              </a:rPr>
              <a:t>Complete </a:t>
            </a:r>
            <a:r>
              <a:rPr lang="es-ES" sz="2800" b="0" dirty="0" err="1">
                <a:solidFill>
                  <a:srgbClr val="000000"/>
                </a:solidFill>
              </a:rPr>
              <a:t>with</a:t>
            </a:r>
            <a:r>
              <a:rPr lang="es-ES" sz="2800" b="0" dirty="0">
                <a:solidFill>
                  <a:srgbClr val="000000"/>
                </a:solidFill>
              </a:rPr>
              <a:t> </a:t>
            </a:r>
            <a:r>
              <a:rPr lang="es-ES" sz="2800" b="0" dirty="0" err="1">
                <a:solidFill>
                  <a:srgbClr val="000000"/>
                </a:solidFill>
              </a:rPr>
              <a:t>the</a:t>
            </a:r>
            <a:r>
              <a:rPr lang="es-ES" sz="2800" b="0" dirty="0">
                <a:solidFill>
                  <a:srgbClr val="000000"/>
                </a:solidFill>
              </a:rPr>
              <a:t> </a:t>
            </a:r>
            <a:r>
              <a:rPr lang="es-ES" sz="2800" b="0" dirty="0" err="1">
                <a:solidFill>
                  <a:srgbClr val="000000"/>
                </a:solidFill>
              </a:rPr>
              <a:t>preterite</a:t>
            </a:r>
            <a:r>
              <a:rPr lang="es-ES" sz="2800" b="0" dirty="0">
                <a:solidFill>
                  <a:srgbClr val="000000"/>
                </a:solidFill>
              </a:rPr>
              <a:t> </a:t>
            </a:r>
            <a:r>
              <a:rPr lang="es-ES" sz="2800" b="0" dirty="0" err="1">
                <a:solidFill>
                  <a:srgbClr val="000000"/>
                </a:solidFill>
              </a:rPr>
              <a:t>form</a:t>
            </a:r>
            <a:r>
              <a:rPr lang="es-ES" sz="2800" b="0" dirty="0">
                <a:solidFill>
                  <a:srgbClr val="000000"/>
                </a:solidFill>
              </a:rPr>
              <a:t> of IR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Él ______ al mercado.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Yo ______ al supermercado.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Nosotros _________ a la playa.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Nuestros amigos __________ a una estación de esquí.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¿Adónde ________ tú?</a:t>
            </a:r>
          </a:p>
          <a:p>
            <a:pPr marL="514350" indent="-514350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z="2800" b="0" dirty="0">
                <a:solidFill>
                  <a:srgbClr val="000000"/>
                </a:solidFill>
              </a:rPr>
              <a:t>Ustedes _________ en carro, ¿no?</a:t>
            </a:r>
          </a:p>
          <a:p>
            <a:pPr marL="609600" indent="-609600">
              <a:buFont typeface="Wingdings" pitchFamily="2" charset="2"/>
              <a:buNone/>
            </a:pPr>
            <a:endParaRPr lang="es-ES_tradnl" altLang="en-US" sz="2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15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57200" y="1447800"/>
            <a:ext cx="8229600" cy="5105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s-ES" smtClean="0"/>
              <a:t>Completa con el vocabulario correcto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En el verano cuando hace calor nos gusta ir a la ___________________.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Es necesario usar una ___________________ cuando uno toma el sol.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Me gusta ________ en el mar y en la piscina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Ellos jugaron (al) tenis en la ______________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rgbClr val="00B050"/>
              </a:buClr>
              <a:buFont typeface="+mj-lt"/>
              <a:buAutoNum type="arabicPeriod"/>
              <a:defRPr/>
            </a:pPr>
            <a:r>
              <a:rPr lang="es-ES" smtClean="0"/>
              <a:t>Muchas veces cuando hace mal tiempo hay ___________ en el cielo.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35027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LECTURAS CULTURALES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08037"/>
            <a:ext cx="8610600" cy="4525963"/>
          </a:xfrm>
        </p:spPr>
        <p:txBody>
          <a:bodyPr/>
          <a:lstStyle/>
          <a:p>
            <a:r>
              <a:rPr lang="es-ES_tradnl" sz="2800" dirty="0" smtClean="0"/>
              <a:t>Para practicar la plancha de vela necesitas mucho viento y olas grandes.</a:t>
            </a:r>
          </a:p>
          <a:p>
            <a:r>
              <a:rPr lang="es-ES_tradnl" sz="2800" dirty="0" smtClean="0"/>
              <a:t>Estepona tiene muchos balnearios</a:t>
            </a:r>
          </a:p>
          <a:p>
            <a:r>
              <a:rPr lang="es-ES_tradnl" sz="2800" dirty="0" smtClean="0"/>
              <a:t>En Estepona es posible ver la costa de África.</a:t>
            </a:r>
          </a:p>
          <a:p>
            <a:r>
              <a:rPr lang="es-ES_tradnl" sz="2800" dirty="0" smtClean="0"/>
              <a:t>Un Chiringuito es un restaurante pequeño en la playa.</a:t>
            </a:r>
          </a:p>
          <a:p>
            <a:r>
              <a:rPr lang="es-ES_tradnl" sz="2800" dirty="0" smtClean="0"/>
              <a:t>Tarifa está cerca de Estepona</a:t>
            </a:r>
          </a:p>
          <a:p>
            <a:r>
              <a:rPr lang="es-ES_tradnl" sz="2800" dirty="0" smtClean="0"/>
              <a:t>En Tarifa el Mar Mediterráneo entra en el Océano Atlántico</a:t>
            </a:r>
          </a:p>
          <a:p>
            <a:r>
              <a:rPr lang="es-ES_tradnl" sz="2800" dirty="0" smtClean="0"/>
              <a:t>En Tarifa hace mucho viento y el mar esta bravo.</a:t>
            </a:r>
          </a:p>
          <a:p>
            <a:r>
              <a:rPr lang="es-ES_tradnl" sz="2800" dirty="0" smtClean="0"/>
              <a:t>Las olas en Tarifa son muy grandes</a:t>
            </a:r>
          </a:p>
          <a:p>
            <a:r>
              <a:rPr lang="es-ES_tradnl" sz="2800" dirty="0" smtClean="0"/>
              <a:t>Tarifa es un paraíso para los aficionados de la plancha de vela.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70004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Repaso Gramatical</a:t>
            </a:r>
          </a:p>
        </p:txBody>
      </p:sp>
      <p:sp>
        <p:nvSpPr>
          <p:cNvPr id="10243" name="Text Placeholder 4"/>
          <p:cNvSpPr>
            <a:spLocks noGrp="1"/>
          </p:cNvSpPr>
          <p:nvPr>
            <p:ph type="body" idx="1"/>
          </p:nvPr>
        </p:nvSpPr>
        <p:spPr>
          <a:xfrm>
            <a:off x="533400" y="2057400"/>
            <a:ext cx="7696200" cy="639763"/>
          </a:xfrm>
        </p:spPr>
        <p:txBody>
          <a:bodyPr/>
          <a:lstStyle/>
          <a:p>
            <a:pPr eaLnBrk="1" hangingPunct="1"/>
            <a:r>
              <a:rPr lang="es-ES" altLang="en-US" sz="3200" u="sng" dirty="0" smtClean="0">
                <a:solidFill>
                  <a:srgbClr val="008000"/>
                </a:solidFill>
              </a:rPr>
              <a:t>El pretérito </a:t>
            </a:r>
            <a:r>
              <a:rPr lang="es-ES" altLang="en-US" sz="3200" b="0" i="1" u="sng" dirty="0" smtClean="0"/>
              <a:t>(</a:t>
            </a:r>
            <a:r>
              <a:rPr lang="es-ES" altLang="en-US" sz="3200" b="0" i="1" u="sng" dirty="0" err="1" smtClean="0"/>
              <a:t>preterite</a:t>
            </a:r>
            <a:r>
              <a:rPr lang="es-ES" altLang="en-US" sz="3200" b="0" i="1" u="sng" dirty="0" smtClean="0"/>
              <a:t>)</a:t>
            </a:r>
            <a:r>
              <a:rPr lang="es-ES" altLang="en-US" sz="3200" u="sng" dirty="0" smtClean="0"/>
              <a:t>: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an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action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that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begins</a:t>
            </a:r>
            <a:r>
              <a:rPr lang="es-ES" altLang="en-US" sz="3200" dirty="0" smtClean="0"/>
              <a:t> and </a:t>
            </a:r>
            <a:r>
              <a:rPr lang="es-ES" altLang="en-US" sz="3200" dirty="0" err="1" smtClean="0"/>
              <a:t>ends</a:t>
            </a:r>
            <a:r>
              <a:rPr lang="es-ES" altLang="en-US" sz="3200" dirty="0" smtClean="0"/>
              <a:t> in </a:t>
            </a:r>
            <a:r>
              <a:rPr lang="es-ES" altLang="en-US" sz="3200" dirty="0" err="1" smtClean="0"/>
              <a:t>the</a:t>
            </a:r>
            <a:r>
              <a:rPr lang="es-ES" altLang="en-US" sz="3200" dirty="0" smtClean="0"/>
              <a:t> </a:t>
            </a:r>
            <a:r>
              <a:rPr lang="es-ES" altLang="en-US" sz="3200" dirty="0" err="1" smtClean="0"/>
              <a:t>past</a:t>
            </a:r>
            <a:endParaRPr lang="es-ES" altLang="en-US" sz="3200" u="sng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76200" y="3292475"/>
          <a:ext cx="4648200" cy="3108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400"/>
                <a:gridCol w="1549400"/>
                <a:gridCol w="1549400"/>
              </a:tblGrid>
              <a:tr h="457107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-AR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Pasar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Yo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 Ella </a:t>
                      </a:r>
                      <a:r>
                        <a:rPr lang="en-US" sz="2400" dirty="0" err="1" smtClean="0"/>
                        <a:t>Ud</a:t>
                      </a:r>
                      <a:r>
                        <a:rPr lang="en-US" sz="2400" dirty="0" smtClean="0"/>
                        <a:t>.</a:t>
                      </a:r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</a:tr>
              <a:tr h="82279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Uds</a:t>
                      </a:r>
                      <a:endParaRPr lang="en-US" sz="2400" dirty="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44891" marR="44891" marT="45711" marB="45711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44891" marR="44891" marT="45711" marB="45711"/>
                </a:tc>
              </a:tr>
            </a:tbl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953000" y="3017838"/>
            <a:ext cx="4041775" cy="639762"/>
          </a:xfrm>
        </p:spPr>
        <p:txBody>
          <a:bodyPr/>
          <a:lstStyle/>
          <a:p>
            <a:pPr algn="ctr" eaLnBrk="1" hangingPunct="1"/>
            <a:r>
              <a:rPr lang="en-US" altLang="en-US" smtClean="0"/>
              <a:t>Irregulares del Preterito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</p:nvPr>
        </p:nvGraphicFramePr>
        <p:xfrm>
          <a:off x="4949825" y="3733800"/>
          <a:ext cx="4041776" cy="2073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88"/>
                <a:gridCol w="2020888"/>
              </a:tblGrid>
              <a:tr h="518319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YO</a:t>
                      </a:r>
                      <a:endParaRPr lang="en-US" sz="2800" dirty="0"/>
                    </a:p>
                  </a:txBody>
                  <a:tcPr marT="45734" marB="45734"/>
                </a:tc>
              </a:tr>
              <a:tr h="51831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-CAR</a:t>
                      </a:r>
                      <a:endParaRPr lang="en-US" sz="2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T="45734" marB="45734"/>
                </a:tc>
              </a:tr>
              <a:tr h="51831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-GAR</a:t>
                      </a:r>
                      <a:endParaRPr lang="en-US" sz="2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T="45734" marB="45734"/>
                </a:tc>
              </a:tr>
              <a:tr h="51831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-ZAR</a:t>
                      </a:r>
                      <a:endParaRPr lang="en-US" sz="2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T="45734" marB="45734"/>
                </a:tc>
              </a:tr>
            </a:tbl>
          </a:graphicData>
        </a:graphic>
      </p:graphicFrame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28800" y="37290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B050"/>
                </a:solidFill>
                <a:latin typeface="Verdana" pitchFamily="34" charset="0"/>
              </a:rPr>
              <a:t>-É 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676400" y="4186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-ASTE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752600" y="46434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B050"/>
                </a:solidFill>
                <a:latin typeface="Verdana" pitchFamily="34" charset="0"/>
              </a:rPr>
              <a:t>-Ó 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600200" y="51006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-AMOS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600200" y="5710238"/>
            <a:ext cx="167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-ARON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7239000" y="4262438"/>
            <a:ext cx="16764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-</a:t>
            </a:r>
            <a:r>
              <a:rPr lang="es-ES_tradnl" sz="2400" b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charset="0"/>
              </a:rPr>
              <a:t>QU</a:t>
            </a:r>
            <a:r>
              <a:rPr lang="es-ES_tradnl" sz="2400" b="1" dirty="0" err="1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é</a:t>
            </a: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7239000" y="4795838"/>
            <a:ext cx="16764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-</a:t>
            </a:r>
            <a:r>
              <a:rPr lang="es-ES_tradnl" sz="2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charset="0"/>
              </a:rPr>
              <a:t>GU</a:t>
            </a:r>
            <a:r>
              <a:rPr lang="es-ES_tradnl" sz="2400" b="1" dirty="0" err="1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é</a:t>
            </a: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 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239000" y="5329238"/>
            <a:ext cx="16764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-</a:t>
            </a:r>
            <a:r>
              <a:rPr lang="es-ES_tradnl" sz="24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charset="0"/>
              </a:rPr>
              <a:t>C</a:t>
            </a:r>
            <a:r>
              <a:rPr lang="es-ES_tradnl" sz="2400" b="1" dirty="0" err="1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é</a:t>
            </a:r>
            <a:r>
              <a:rPr lang="es-ES_tradnl" sz="2400" b="1" dirty="0" smtClean="0">
                <a:solidFill>
                  <a:srgbClr val="0000FF"/>
                </a:solidFill>
                <a:latin typeface="Verdana" pitchFamily="34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8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 smtClean="0">
                <a:solidFill>
                  <a:srgbClr val="FF0000"/>
                </a:solidFill>
              </a:rPr>
              <a:t>Practica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228600" y="838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Copia y responde.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2" t="23978" r="24390" b="18849"/>
          <a:stretch/>
        </p:blipFill>
        <p:spPr bwMode="auto">
          <a:xfrm>
            <a:off x="79829" y="1447800"/>
            <a:ext cx="8911771" cy="514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02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220" y="243348"/>
            <a:ext cx="8229600" cy="4525963"/>
          </a:xfrm>
        </p:spPr>
        <p:txBody>
          <a:bodyPr/>
          <a:lstStyle/>
          <a:p>
            <a:r>
              <a:rPr lang="en-US" dirty="0" smtClean="0"/>
              <a:t>Escribe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paises</a:t>
            </a:r>
            <a:r>
              <a:rPr lang="en-US" dirty="0" smtClean="0"/>
              <a:t> de America del Sur.</a:t>
            </a:r>
            <a:endParaRPr lang="en-US" dirty="0"/>
          </a:p>
        </p:txBody>
      </p:sp>
      <p:pic>
        <p:nvPicPr>
          <p:cNvPr id="4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32968"/>
            <a:ext cx="5006333" cy="612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thumbs.dreamstime.com/x/mapa-de-espaa-en-el-dibujo-de-la-bandera-de-espaa-335612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9348" r="5881" b="12026"/>
          <a:stretch/>
        </p:blipFill>
        <p:spPr bwMode="auto">
          <a:xfrm>
            <a:off x="3124200" y="4886542"/>
            <a:ext cx="2354491" cy="197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2" t="45742"/>
          <a:stretch/>
        </p:blipFill>
        <p:spPr bwMode="auto">
          <a:xfrm>
            <a:off x="3962400" y="762000"/>
            <a:ext cx="1449439" cy="108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61535" y="315123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61535" y="1150603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2362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81981" y="44151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00200" y="3657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6800" y="1362223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4600" y="3623638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8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1828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95800" y="1828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10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24200" y="564512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11</a:t>
            </a:r>
            <a:endParaRPr lang="en-US" sz="2400" b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562600" y="762000"/>
            <a:ext cx="3770394" cy="59205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2743200" y="45675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4639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927"/>
            <a:ext cx="7162800" cy="4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57600" y="0"/>
            <a:ext cx="4419600" cy="9144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Geografía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0" y="1905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31197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1000" y="2667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244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600" y="143104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768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39000" y="213583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22026" y="194383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66700" y="4273127"/>
            <a:ext cx="8458200" cy="2661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Escribe </a:t>
            </a:r>
            <a:r>
              <a:rPr lang="en-US" dirty="0" err="1" smtClean="0">
                <a:solidFill>
                  <a:prstClr val="black"/>
                </a:solidFill>
              </a:rPr>
              <a:t>los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paises</a:t>
            </a:r>
            <a:r>
              <a:rPr lang="en-US" dirty="0" smtClean="0">
                <a:solidFill>
                  <a:prstClr val="black"/>
                </a:solidFill>
              </a:rPr>
              <a:t> de America Central: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1.				5.			9.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2.				6.		        10.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3.				7.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4.				8.			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4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TAREA 62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CAPITULO </a:t>
            </a:r>
            <a:r>
              <a:rPr lang="en-US" dirty="0"/>
              <a:t>7: GRAMATICA SELF CHECK </a:t>
            </a:r>
            <a:r>
              <a:rPr lang="en-US" dirty="0" smtClean="0"/>
              <a:t>QUIZ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4: </a:t>
            </a:r>
            <a:r>
              <a:rPr lang="en-US" u="sng" dirty="0" err="1" smtClean="0"/>
              <a:t>Capitulo</a:t>
            </a:r>
            <a:r>
              <a:rPr lang="en-US" u="sng" dirty="0" smtClean="0"/>
              <a:t> 7</a:t>
            </a:r>
            <a:r>
              <a:rPr lang="en-US" dirty="0" smtClean="0"/>
              <a:t> by THURSDAY</a:t>
            </a:r>
          </a:p>
          <a:p>
            <a:r>
              <a:rPr lang="en-US" dirty="0"/>
              <a:t>EXAMEN: </a:t>
            </a:r>
            <a:r>
              <a:rPr lang="en-US" dirty="0" err="1"/>
              <a:t>Capitulo</a:t>
            </a:r>
            <a:r>
              <a:rPr lang="en-US" dirty="0"/>
              <a:t> 7 is ON THURSDAY!!</a:t>
            </a:r>
          </a:p>
          <a:p>
            <a:pPr lvl="1"/>
            <a:r>
              <a:rPr lang="en-US" dirty="0"/>
              <a:t>Study</a:t>
            </a:r>
          </a:p>
          <a:p>
            <a:pPr lvl="2"/>
            <a:r>
              <a:rPr lang="en-US" dirty="0"/>
              <a:t>Summer and Winter activities vocabulary (txt. P.230-237)</a:t>
            </a:r>
          </a:p>
          <a:p>
            <a:pPr lvl="2"/>
            <a:r>
              <a:rPr lang="en-US" dirty="0" err="1"/>
              <a:t>Preterite</a:t>
            </a:r>
            <a:r>
              <a:rPr lang="en-US" dirty="0"/>
              <a:t> –AR Verbs </a:t>
            </a:r>
            <a:r>
              <a:rPr lang="en-US" i="1" dirty="0"/>
              <a:t>( including “-car”, “-gar”, “-</a:t>
            </a:r>
            <a:r>
              <a:rPr lang="en-US" i="1" dirty="0" err="1"/>
              <a:t>zar</a:t>
            </a:r>
            <a:r>
              <a:rPr lang="en-US" i="1" dirty="0"/>
              <a:t>”) </a:t>
            </a:r>
            <a:r>
              <a:rPr lang="en-US" dirty="0"/>
              <a:t>(txt. P.238-241)</a:t>
            </a:r>
          </a:p>
          <a:p>
            <a:pPr lvl="2"/>
            <a:r>
              <a:rPr lang="en-US" dirty="0" err="1"/>
              <a:t>Preterite</a:t>
            </a:r>
            <a:r>
              <a:rPr lang="en-US" dirty="0"/>
              <a:t> of IR &amp; SER (txt. P. 242-243)</a:t>
            </a:r>
          </a:p>
          <a:p>
            <a:pPr lvl="2"/>
            <a:r>
              <a:rPr lang="en-US" dirty="0"/>
              <a:t>Direct Object Pronouns [POD] (txt. P.244-246)</a:t>
            </a:r>
          </a:p>
          <a:p>
            <a:pPr lvl="2"/>
            <a:r>
              <a:rPr lang="en-US" dirty="0"/>
              <a:t>Cultural Reading: UN DIA EN UNA PLAYA DE ESPAÑA (txt. P.250)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5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8047</TotalTime>
  <Words>429</Words>
  <Application>Microsoft Office PowerPoint</Application>
  <PresentationFormat>On-screen Show (4:3)</PresentationFormat>
  <Paragraphs>102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Essential</vt:lpstr>
      <vt:lpstr>1_Office Theme</vt:lpstr>
      <vt:lpstr>PowerPoint Presentation</vt:lpstr>
      <vt:lpstr>PowerPoint Presentation</vt:lpstr>
      <vt:lpstr>LECTURAS CULTURALES</vt:lpstr>
      <vt:lpstr>Repaso Gramatical</vt:lpstr>
      <vt:lpstr>PowerPoint Presentation</vt:lpstr>
      <vt:lpstr>PowerPoint Presentation</vt:lpstr>
      <vt:lpstr>Geografía</vt:lpstr>
      <vt:lpstr>TAREA 62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___________________   Clase 802 La fecha es el 2 de febrero del 2016</dc:title>
  <dc:creator>Helen Zumaeta</dc:creator>
  <cp:lastModifiedBy>Helen Zumaeta</cp:lastModifiedBy>
  <cp:revision>27</cp:revision>
  <cp:lastPrinted>2016-02-03T22:26:44Z</cp:lastPrinted>
  <dcterms:created xsi:type="dcterms:W3CDTF">2016-02-02T14:54:51Z</dcterms:created>
  <dcterms:modified xsi:type="dcterms:W3CDTF">2018-03-19T15:33:29Z</dcterms:modified>
</cp:coreProperties>
</file>